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2.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356" r:id="rId3"/>
    <p:sldId id="258" r:id="rId4"/>
    <p:sldId id="435" r:id="rId5"/>
    <p:sldId id="437" r:id="rId6"/>
    <p:sldId id="438" r:id="rId7"/>
    <p:sldId id="440" r:id="rId8"/>
    <p:sldId id="439" r:id="rId9"/>
    <p:sldId id="455"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306" r:id="rId83"/>
    <p:sldId id="485" r:id="rId84"/>
    <p:sldId id="457" r:id="rId85"/>
    <p:sldId id="459" r:id="rId86"/>
    <p:sldId id="461" r:id="rId87"/>
    <p:sldId id="462" r:id="rId88"/>
    <p:sldId id="463" r:id="rId89"/>
    <p:sldId id="464" r:id="rId90"/>
    <p:sldId id="460" r:id="rId91"/>
    <p:sldId id="267" r:id="rId92"/>
    <p:sldId id="352" r:id="rId93"/>
    <p:sldId id="328" r:id="rId94"/>
    <p:sldId id="324" r:id="rId95"/>
    <p:sldId id="341" r:id="rId96"/>
    <p:sldId id="348" r:id="rId97"/>
    <p:sldId id="340" r:id="rId98"/>
    <p:sldId id="275" r:id="rId99"/>
    <p:sldId id="349" r:id="rId100"/>
    <p:sldId id="344" r:id="rId101"/>
    <p:sldId id="351" r:id="rId102"/>
    <p:sldId id="342" r:id="rId103"/>
    <p:sldId id="347" r:id="rId104"/>
    <p:sldId id="354" r:id="rId105"/>
    <p:sldId id="350" r:id="rId106"/>
    <p:sldId id="343" r:id="rId107"/>
    <p:sldId id="355" r:id="rId108"/>
    <p:sldId id="483" r:id="rId109"/>
    <p:sldId id="274" r:id="rId110"/>
    <p:sldId id="484" r:id="rId111"/>
    <p:sldId id="336" r:id="rId112"/>
    <p:sldId id="433" r:id="rId113"/>
    <p:sldId id="436" r:id="rId114"/>
    <p:sldId id="43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433449-8A54-451B-AE09-DFC75A7151B4}">
          <p14:sldIdLst>
            <p14:sldId id="256"/>
            <p14:sldId id="356"/>
            <p14:sldId id="258"/>
            <p14:sldId id="435"/>
            <p14:sldId id="437"/>
            <p14:sldId id="438"/>
            <p14:sldId id="440"/>
            <p14:sldId id="439"/>
            <p14:sldId id="455"/>
            <p14:sldId id="329"/>
            <p14:sldId id="442"/>
          </p14:sldIdLst>
        </p14:section>
        <p14:section name="0. Introduction" id="{8D9F33C0-D822-4A7B-B715-E28E531EE551}">
          <p14:sldIdLst>
            <p14:sldId id="445"/>
            <p14:sldId id="446"/>
          </p14:sldIdLst>
        </p14:section>
        <p14:section name="1. Power Query as ETL" id="{75C5D276-8852-44E4-BA64-192079A8ABB7}">
          <p14:sldIdLst>
            <p14:sldId id="260"/>
            <p14:sldId id="261"/>
            <p14:sldId id="447"/>
            <p14:sldId id="262"/>
            <p14:sldId id="263"/>
            <p14:sldId id="448"/>
            <p14:sldId id="353"/>
            <p14:sldId id="449"/>
            <p14:sldId id="450"/>
            <p14:sldId id="282"/>
            <p14:sldId id="365"/>
          </p14:sldIdLst>
        </p14:section>
        <p14:section name="2. What makes data tidy?" id="{78420295-1657-4AAD-9867-3F6F69780712}">
          <p14:sldIdLst>
            <p14:sldId id="293"/>
            <p14:sldId id="359"/>
            <p14:sldId id="451"/>
            <p14:sldId id="452"/>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453"/>
            <p14:sldId id="374"/>
            <p14:sldId id="376"/>
            <p14:sldId id="379"/>
          </p14:sldIdLst>
        </p14:section>
        <p14:section name="6. Transforming Columns II" id="{C9233201-4300-4A34-AF4A-279B5A4F54AE}">
          <p14:sldIdLst>
            <p14:sldId id="454"/>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400"/>
            <p14:sldId id="306"/>
            <p14:sldId id="485"/>
            <p14:sldId id="457"/>
            <p14:sldId id="459"/>
            <p14:sldId id="461"/>
            <p14:sldId id="462"/>
            <p14:sldId id="463"/>
            <p14:sldId id="464"/>
            <p14:sldId id="460"/>
            <p14:sldId id="267"/>
            <p14:sldId id="352"/>
            <p14:sldId id="328"/>
            <p14:sldId id="324"/>
            <p14:sldId id="341"/>
            <p14:sldId id="348"/>
            <p14:sldId id="340"/>
            <p14:sldId id="275"/>
            <p14:sldId id="349"/>
            <p14:sldId id="344"/>
            <p14:sldId id="351"/>
            <p14:sldId id="342"/>
            <p14:sldId id="347"/>
            <p14:sldId id="354"/>
            <p14:sldId id="350"/>
            <p14:sldId id="343"/>
            <p14:sldId id="355"/>
            <p14:sldId id="483"/>
            <p14:sldId id="274"/>
            <p14:sldId id="484"/>
            <p14:sldId id="336"/>
            <p14:sldId id="433"/>
            <p14:sldId id="436"/>
            <p14:sldId id="4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295" autoAdjust="0"/>
  </p:normalViewPr>
  <p:slideViewPr>
    <p:cSldViewPr snapToGrid="0">
      <p:cViewPr varScale="1">
        <p:scale>
          <a:sx n="78" d="100"/>
          <a:sy n="78" d="100"/>
        </p:scale>
        <p:origin x="781" y="2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107</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110</a:t>
            </a:fld>
            <a:endParaRPr lang="en-US"/>
          </a:p>
        </p:txBody>
      </p:sp>
    </p:spTree>
    <p:extLst>
      <p:ext uri="{BB962C8B-B14F-4D97-AF65-F5344CB8AC3E}">
        <p14:creationId xmlns:p14="http://schemas.microsoft.com/office/powerpoint/2010/main" val="29050841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112</a:t>
            </a:fld>
            <a:endParaRPr lang="en-US"/>
          </a:p>
        </p:txBody>
      </p:sp>
    </p:spTree>
    <p:extLst>
      <p:ext uri="{BB962C8B-B14F-4D97-AF65-F5344CB8AC3E}">
        <p14:creationId xmlns:p14="http://schemas.microsoft.com/office/powerpoint/2010/main" val="17255538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113</a:t>
            </a:fld>
            <a:endParaRPr lang="en-US"/>
          </a:p>
        </p:txBody>
      </p:sp>
    </p:spTree>
    <p:extLst>
      <p:ext uri="{BB962C8B-B14F-4D97-AF65-F5344CB8AC3E}">
        <p14:creationId xmlns:p14="http://schemas.microsoft.com/office/powerpoint/2010/main" val="362698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83</a:t>
            </a:fld>
            <a:endParaRPr lang="en-US"/>
          </a:p>
        </p:txBody>
      </p:sp>
    </p:spTree>
    <p:extLst>
      <p:ext uri="{BB962C8B-B14F-4D97-AF65-F5344CB8AC3E}">
        <p14:creationId xmlns:p14="http://schemas.microsoft.com/office/powerpoint/2010/main" val="4037521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PQ and the </a:t>
            </a:r>
            <a:r>
              <a:rPr lang="en-US" dirty="0" err="1"/>
              <a:t>Toolpak</a:t>
            </a:r>
            <a:r>
              <a:rPr lang="en-US" dirty="0"/>
              <a:t> can handle a lot. Otherwise Microsoft wouldn’t have build them. But at the same time Python can handle a lot otherwise that wouldn’t be under development. </a:t>
            </a:r>
          </a:p>
        </p:txBody>
      </p:sp>
      <p:sp>
        <p:nvSpPr>
          <p:cNvPr id="4" name="Slide Number Placeholder 3"/>
          <p:cNvSpPr>
            <a:spLocks noGrp="1"/>
          </p:cNvSpPr>
          <p:nvPr>
            <p:ph type="sldNum" sz="quarter" idx="5"/>
          </p:nvPr>
        </p:nvSpPr>
        <p:spPr/>
        <p:txBody>
          <a:bodyPr/>
          <a:lstStyle/>
          <a:p>
            <a:fld id="{3BB66621-ADCC-4EF8-8003-B9D3E881DCD2}" type="slidenum">
              <a:rPr lang="en-US" smtClean="0"/>
              <a:t>84</a:t>
            </a:fld>
            <a:endParaRPr lang="en-US"/>
          </a:p>
        </p:txBody>
      </p:sp>
    </p:spTree>
    <p:extLst>
      <p:ext uri="{BB962C8B-B14F-4D97-AF65-F5344CB8AC3E}">
        <p14:creationId xmlns:p14="http://schemas.microsoft.com/office/powerpoint/2010/main" val="11889431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85</a:t>
            </a:fld>
            <a:endParaRPr lang="en-US"/>
          </a:p>
        </p:txBody>
      </p:sp>
    </p:spTree>
    <p:extLst>
      <p:ext uri="{BB962C8B-B14F-4D97-AF65-F5344CB8AC3E}">
        <p14:creationId xmlns:p14="http://schemas.microsoft.com/office/powerpoint/2010/main" val="7026801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86</a:t>
            </a:fld>
            <a:endParaRPr lang="en-US"/>
          </a:p>
        </p:txBody>
      </p:sp>
    </p:spTree>
    <p:extLst>
      <p:ext uri="{BB962C8B-B14F-4D97-AF65-F5344CB8AC3E}">
        <p14:creationId xmlns:p14="http://schemas.microsoft.com/office/powerpoint/2010/main" val="1499244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87</a:t>
            </a:fld>
            <a:endParaRPr lang="en-US"/>
          </a:p>
        </p:txBody>
      </p:sp>
    </p:spTree>
    <p:extLst>
      <p:ext uri="{BB962C8B-B14F-4D97-AF65-F5344CB8AC3E}">
        <p14:creationId xmlns:p14="http://schemas.microsoft.com/office/powerpoint/2010/main" val="3657559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88</a:t>
            </a:fld>
            <a:endParaRPr lang="en-US"/>
          </a:p>
        </p:txBody>
      </p:sp>
    </p:spTree>
    <p:extLst>
      <p:ext uri="{BB962C8B-B14F-4D97-AF65-F5344CB8AC3E}">
        <p14:creationId xmlns:p14="http://schemas.microsoft.com/office/powerpoint/2010/main" val="38950987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89</a:t>
            </a:fld>
            <a:endParaRPr lang="en-US"/>
          </a:p>
        </p:txBody>
      </p:sp>
    </p:spTree>
    <p:extLst>
      <p:ext uri="{BB962C8B-B14F-4D97-AF65-F5344CB8AC3E}">
        <p14:creationId xmlns:p14="http://schemas.microsoft.com/office/powerpoint/2010/main" val="12493082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90</a:t>
            </a:fld>
            <a:endParaRPr lang="en-US"/>
          </a:p>
        </p:txBody>
      </p:sp>
    </p:spTree>
    <p:extLst>
      <p:ext uri="{BB962C8B-B14F-4D97-AF65-F5344CB8AC3E}">
        <p14:creationId xmlns:p14="http://schemas.microsoft.com/office/powerpoint/2010/main" val="19711890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91</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92</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93</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94</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95</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96</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97</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98</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99</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100</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101</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102</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103</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104</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105</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106</a:t>
            </a:fld>
            <a:endParaRPr lang="en-US"/>
          </a:p>
        </p:txBody>
      </p:sp>
    </p:spTree>
    <p:extLst>
      <p:ext uri="{BB962C8B-B14F-4D97-AF65-F5344CB8AC3E}">
        <p14:creationId xmlns:p14="http://schemas.microsoft.com/office/powerpoint/2010/main" val="2026077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67.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hyperlink" Target="https://stringfestanalytics.com/five-things-python-exce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69.jpg"/><Relationship Id="rId4" Type="http://schemas.openxmlformats.org/officeDocument/2006/relationships/hyperlink" Target="https://stringfestanalytics.com/book/"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swiy.co/mv-python"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hyperlink" Target="https://giphy.com/gifs/mythbusters-gif-qVuWpc7MxvGz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wiy.co/mv-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tringfestdata/python-for-excel-users-crash-cour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31.emf"/><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3.emf"/><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hyperlink" Target="https://gist.github.com/summerofgeorge/cb214a5c350c378b2107c5cc6385e73f"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hyperlink" Target="https://www.mrexcel.com/board/threads/excel-2010-plot-lines-between-multiple-ordered-pairs.726760/" TargetMode="External"/><Relationship Id="rId5" Type="http://schemas.openxmlformats.org/officeDocument/2006/relationships/image" Target="../media/image44.png"/><Relationship Id="rId4" Type="http://schemas.openxmlformats.org/officeDocument/2006/relationships/image" Target="../media/image45.png"/><Relationship Id="rId9" Type="http://schemas.openxmlformats.org/officeDocument/2006/relationships/image" Target="../media/image47.png"/></Relationships>
</file>

<file path=ppt/slides/_rels/slide8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hyperlink" Target="https://gist.github.com/summerofgeorge/59642030a112b90d5b04bebf77f53ddd"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hyperlink" Target="https://datacornering.com/how-to-create-group-index-with-power-query-or-r/" TargetMode="External"/><Relationship Id="rId5" Type="http://schemas.openxmlformats.org/officeDocument/2006/relationships/image" Target="../media/image44.png"/><Relationship Id="rId4" Type="http://schemas.openxmlformats.org/officeDocument/2006/relationships/image" Target="../media/image45.png"/><Relationship Id="rId9" Type="http://schemas.openxmlformats.org/officeDocument/2006/relationships/image" Target="../media/image49.png"/></Relationships>
</file>

<file path=ppt/slides/_rels/slide8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hyperlink" Target="https://gist.github.com/summerofgeorge/a53be111c3d2b4da5ffaf0d732f3bb53"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hyperlink" Target="https://stackoverflow.com/questions/37446950/powerbi-time-lag-calculation-in-dates-using-query-editor" TargetMode="External"/><Relationship Id="rId5" Type="http://schemas.openxmlformats.org/officeDocument/2006/relationships/image" Target="../media/image44.png"/><Relationship Id="rId4" Type="http://schemas.openxmlformats.org/officeDocument/2006/relationships/image" Target="../media/image45.png"/><Relationship Id="rId9" Type="http://schemas.openxmlformats.org/officeDocument/2006/relationships/image" Target="../media/image51.png"/></Relationships>
</file>

<file path=ppt/slides/_rels/slide8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hyperlink" Target="https://gist.github.com/summerofgeorge/23202b54454af7518dd9fe5c3baec7dc"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hyperlink" Target="https://docs.microsoft.com/en-us/power-query/data-profiling-tools" TargetMode="External"/><Relationship Id="rId5" Type="http://schemas.openxmlformats.org/officeDocument/2006/relationships/image" Target="../media/image44.png"/><Relationship Id="rId4" Type="http://schemas.openxmlformats.org/officeDocument/2006/relationships/image" Target="../media/image45.png"/><Relationship Id="rId9" Type="http://schemas.openxmlformats.org/officeDocument/2006/relationships/image" Target="../media/image53.png"/></Relationships>
</file>

<file path=ppt/slides/_rels/slide8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hyperlink" Target="https://gist.github.com/summerofgeorge/631ad40ef849886aee6840a497088aa7" TargetMode="External"/><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hyperlink" Target="https://chandoo.org/wp/power-query-random-sample/" TargetMode="External"/><Relationship Id="rId5" Type="http://schemas.openxmlformats.org/officeDocument/2006/relationships/image" Target="../media/image44.png"/><Relationship Id="rId4" Type="http://schemas.openxmlformats.org/officeDocument/2006/relationships/image" Target="../media/image45.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hyperlink" Target="https://www.redhat.com/en/topics/open-source/what-is-open-source" TargetMode="External"/></Relationships>
</file>

<file path=ppt/slides/_rels/slide9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2092252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Finale</a:t>
            </a:r>
          </a:p>
        </p:txBody>
      </p:sp>
    </p:spTree>
    <p:extLst>
      <p:ext uri="{BB962C8B-B14F-4D97-AF65-F5344CB8AC3E}">
        <p14:creationId xmlns:p14="http://schemas.microsoft.com/office/powerpoint/2010/main" val="29529859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br>
              <a:rPr lang="en" dirty="0">
                <a:solidFill>
                  <a:schemeClr val="lt1"/>
                </a:solidFill>
                <a:latin typeface="Pragmatica" panose="020B7200000000000000" pitchFamily="34" charset="0"/>
              </a:rPr>
            </a:br>
            <a:r>
              <a:rPr lang="en-US" dirty="0">
                <a:solidFill>
                  <a:schemeClr val="lt1"/>
                </a:solidFill>
                <a:latin typeface="Consolas" panose="020B0609020204030204" pitchFamily="49" charset="0"/>
              </a:rPr>
              <a:t>d</a:t>
            </a:r>
            <a:r>
              <a:rPr lang="en" dirty="0">
                <a:solidFill>
                  <a:schemeClr val="lt1"/>
                </a:solidFill>
                <a:latin typeface="Consolas" panose="020B0609020204030204" pitchFamily="49" charset="0"/>
              </a:rPr>
              <a:t>ata-baseball.ipynb</a:t>
            </a:r>
            <a:endParaRPr dirty="0">
              <a:solidFill>
                <a:schemeClr val="lt1"/>
              </a:solidFill>
              <a:latin typeface="Consolas" panose="020B0609020204030204" pitchFamily="49"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Python?</a:t>
            </a:r>
          </a:p>
        </p:txBody>
      </p:sp>
    </p:spTree>
    <p:extLst>
      <p:ext uri="{BB962C8B-B14F-4D97-AF65-F5344CB8AC3E}">
        <p14:creationId xmlns:p14="http://schemas.microsoft.com/office/powerpoint/2010/main" val="6351246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3120718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Free white paper</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5545560" cy="1815882"/>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Five Things Excel Users Should Know About Python: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4"/>
              </a:rPr>
              <a:t>https://stringfestanalytics.com/five-things-python-excel/</a:t>
            </a:r>
            <a:r>
              <a:rPr lang="en-US" sz="2800" dirty="0">
                <a:solidFill>
                  <a:srgbClr val="707070"/>
                </a:solidFill>
                <a:latin typeface="Pragmatica" panose="020B0403040502020204" pitchFamily="34" charset="0"/>
              </a:rPr>
              <a:t>  </a:t>
            </a:r>
          </a:p>
        </p:txBody>
      </p:sp>
      <p:pic>
        <p:nvPicPr>
          <p:cNvPr id="1026" name="Picture 2" descr="Free white paper: Five things Excel users should know about Python">
            <a:extLst>
              <a:ext uri="{FF2B5EF4-FFF2-40B4-BE49-F238E27FC236}">
                <a16:creationId xmlns:a16="http://schemas.microsoft.com/office/drawing/2014/main" id="{F6CDBEE2-3C50-4DF2-A40F-91C2B35185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250" t="12168" r="6708" b="7481"/>
          <a:stretch/>
        </p:blipFill>
        <p:spPr bwMode="auto">
          <a:xfrm>
            <a:off x="7015480" y="494626"/>
            <a:ext cx="4272280" cy="55104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8C8708-E9CB-4407-9696-A4EC05F71D89}"/>
              </a:ext>
            </a:extLst>
          </p:cNvPr>
          <p:cNvSpPr/>
          <p:nvPr/>
        </p:nvSpPr>
        <p:spPr>
          <a:xfrm>
            <a:off x="7015480" y="494626"/>
            <a:ext cx="4282440" cy="55251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051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a:t>
            </a:r>
            <a:r>
              <a:rPr lang="en-US" sz="2800" i="1" dirty="0">
                <a:solidFill>
                  <a:srgbClr val="707070"/>
                </a:solidFill>
                <a:latin typeface="Pragmatica" panose="020B0403040502020204" pitchFamily="34" charset="0"/>
              </a:rPr>
              <a:t>Advancing into Analytics</a:t>
            </a:r>
            <a:r>
              <a:rPr lang="en-US" sz="2800" dirty="0">
                <a:solidFill>
                  <a:srgbClr val="707070"/>
                </a:solidFill>
                <a:latin typeface="Pragmatica" panose="020B0403040502020204" pitchFamily="34" charset="0"/>
              </a:rPr>
              <a:t>: </a:t>
            </a:r>
            <a:r>
              <a:rPr lang="en-US" sz="2800" dirty="0">
                <a:solidFill>
                  <a:srgbClr val="707070"/>
                </a:solidFill>
                <a:latin typeface="Pragmatica" panose="020B0403040502020204" pitchFamily="34" charset="0"/>
                <a:hlinkClick r:id="rId4"/>
              </a:rPr>
              <a:t>https://stringfestanalytics.com/book/</a:t>
            </a:r>
            <a:r>
              <a:rPr lang="en-US" sz="2800" dirty="0">
                <a:solidFill>
                  <a:srgbClr val="707070"/>
                </a:solidFill>
                <a:latin typeface="Pragmatica" panose="020B0403040502020204" pitchFamily="34" charset="0"/>
              </a:rPr>
              <a:t>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for free on O’Reilly’s website</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Or pick up a paperback/</a:t>
            </a:r>
            <a:r>
              <a:rPr lang="en-US" sz="2800" dirty="0" err="1">
                <a:solidFill>
                  <a:srgbClr val="707070"/>
                </a:solidFill>
                <a:latin typeface="Pragmatica" panose="020B0403040502020204" pitchFamily="34" charset="0"/>
              </a:rPr>
              <a:t>ebook</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Please leave a review!</a:t>
            </a:r>
          </a:p>
        </p:txBody>
      </p:sp>
      <p:pic>
        <p:nvPicPr>
          <p:cNvPr id="5" name="Picture 4" descr="A picture containing text, bird, outdoor, oscine&#10;&#10;Description automatically generated">
            <a:extLst>
              <a:ext uri="{FF2B5EF4-FFF2-40B4-BE49-F238E27FC236}">
                <a16:creationId xmlns:a16="http://schemas.microsoft.com/office/drawing/2014/main" id="{E86BD176-B814-4615-9F8C-84C5AD638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3986" y="1052512"/>
            <a:ext cx="3629025" cy="4752975"/>
          </a:xfrm>
          <a:prstGeom prst="rect">
            <a:avLst/>
          </a:prstGeom>
        </p:spPr>
      </p:pic>
    </p:spTree>
    <p:extLst>
      <p:ext uri="{BB962C8B-B14F-4D97-AF65-F5344CB8AC3E}">
        <p14:creationId xmlns:p14="http://schemas.microsoft.com/office/powerpoint/2010/main" val="765868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3231654"/>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7"/>
              </a:rPr>
              <a:t>https://swiy.co/mv-python</a:t>
            </a:r>
            <a:r>
              <a:rPr lang="en-US" sz="2800" b="1" dirty="0">
                <a:solidFill>
                  <a:srgbClr val="707070"/>
                </a:solidFill>
                <a:latin typeface="Pragmatica" panose="020B0403040502020204" pitchFamily="34" charset="0"/>
              </a:rPr>
              <a:t>  </a:t>
            </a:r>
          </a:p>
        </p:txBody>
      </p:sp>
    </p:spTree>
    <p:extLst>
      <p:ext uri="{BB962C8B-B14F-4D97-AF65-F5344CB8AC3E}">
        <p14:creationId xmlns:p14="http://schemas.microsoft.com/office/powerpoint/2010/main" val="3712320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942538"/>
            <a:ext cx="3819497" cy="3770775"/>
            <a:chOff x="6019799" y="1004742"/>
            <a:chExt cx="5729246" cy="5656161"/>
          </a:xfrm>
        </p:grpSpPr>
        <p:sp>
          <p:nvSpPr>
            <p:cNvPr id="12" name="TextBox 11">
              <a:extLst>
                <a:ext uri="{FF2B5EF4-FFF2-40B4-BE49-F238E27FC236}">
                  <a16:creationId xmlns:a16="http://schemas.microsoft.com/office/drawing/2014/main" id="{BA60B585-15E5-46DB-B3DE-577C0543BBB3}"/>
                </a:ext>
              </a:extLst>
            </p:cNvPr>
            <p:cNvSpPr txBox="1"/>
            <p:nvPr/>
          </p:nvSpPr>
          <p:spPr>
            <a:xfrm>
              <a:off x="6310291" y="1004742"/>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7310" y="1092199"/>
            <a:ext cx="3610537" cy="3104323"/>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https://swiy.co/mv-download</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a:solidFill>
                  <a:srgbClr val="707070"/>
                </a:solidFill>
                <a:latin typeface="Pragmatica" panose="020B0403040502020204" pitchFamily="34" charset="0"/>
              </a:rPr>
              <a:t>Unzip folder</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3334246"/>
          </a:xfrm>
          <a:prstGeom prst="rect">
            <a:avLst/>
          </a:prstGeom>
        </p:spPr>
        <p:txBody>
          <a:bodyPr wrap="square" lIns="0" tIns="0" rIns="0" bIns="0" rtlCol="0" anchor="t">
            <a:spAutoFit/>
          </a:bodyPr>
          <a:lstStyle/>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3000821"/>
          </a:xfrm>
          <a:prstGeom prst="rect">
            <a:avLst/>
          </a:prstGeom>
        </p:spPr>
        <p:txBody>
          <a:bodyPr wrap="square" lIns="0" tIns="0" rIns="0" bIns="0" rtlCol="0" anchor="t">
            <a:spAutoFit/>
          </a:bodyPr>
          <a:lstStyle/>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i="1" dirty="0">
                <a:latin typeface="Roboto Mono" pitchFamily="2"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2387600" y="150584"/>
            <a:ext cx="7823200" cy="6575373"/>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unit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https://github.com/stringfestdata/python-for-excel-users-crash-course</a:t>
            </a:r>
            <a:r>
              <a:rPr lang="en-US" sz="2800" dirty="0">
                <a:solidFill>
                  <a:srgbClr val="707070"/>
                </a:solidFill>
                <a:latin typeface="Pragmatica" panose="020B0403040502020204" pitchFamily="34" charset="0"/>
              </a:rPr>
              <a:t>  </a:t>
            </a:r>
          </a:p>
        </p:txBody>
      </p:sp>
      <p:pic>
        <p:nvPicPr>
          <p:cNvPr id="4" name="Picture 3">
            <a:extLst>
              <a:ext uri="{FF2B5EF4-FFF2-40B4-BE49-F238E27FC236}">
                <a16:creationId xmlns:a16="http://schemas.microsoft.com/office/drawing/2014/main" id="{76BFA9A1-2CDE-4595-AA39-8F7510ACAF1F}"/>
              </a:ext>
            </a:extLst>
          </p:cNvPr>
          <p:cNvPicPr>
            <a:picLocks noChangeAspect="1"/>
          </p:cNvPicPr>
          <p:nvPr/>
        </p:nvPicPr>
        <p:blipFill>
          <a:blip r:embed="rId5"/>
          <a:stretch>
            <a:fillRect/>
          </a:stretch>
        </p:blipFill>
        <p:spPr>
          <a:xfrm>
            <a:off x="5705503" y="3457757"/>
            <a:ext cx="2646645" cy="1042617"/>
          </a:xfrm>
          <a:prstGeom prst="rect">
            <a:avLst/>
          </a:prstGeom>
        </p:spPr>
      </p:pic>
      <p:sp>
        <p:nvSpPr>
          <p:cNvPr id="7" name="TextBox 6">
            <a:extLst>
              <a:ext uri="{FF2B5EF4-FFF2-40B4-BE49-F238E27FC236}">
                <a16:creationId xmlns:a16="http://schemas.microsoft.com/office/drawing/2014/main" id="{EC182BCD-FB9B-4270-8C8C-52D893BD51E4}"/>
              </a:ext>
            </a:extLst>
          </p:cNvPr>
          <p:cNvSpPr txBox="1"/>
          <p:nvPr/>
        </p:nvSpPr>
        <p:spPr>
          <a:xfrm>
            <a:off x="2239085" y="3688698"/>
            <a:ext cx="366438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Follow along …. </a:t>
            </a:r>
            <a:r>
              <a:rPr lang="en-US" sz="2800" dirty="0">
                <a:solidFill>
                  <a:srgbClr val="707070"/>
                </a:solidFill>
                <a:latin typeface="Pragmatica" panose="020B0403040502020204" pitchFamily="34" charset="0"/>
                <a:sym typeface="Wingdings" panose="05000000000000000000" pitchFamily="2" charset="2"/>
              </a:rPr>
              <a:t></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1473200" y="1397000"/>
            <a:ext cx="8967490" cy="4779837"/>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orders.xlsx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Date</a:t>
            </a:r>
            <a:r>
              <a:rPr lang="en-US" sz="2667" dirty="0">
                <a:latin typeface="Gidole" panose="02000503000000000000" pitchFamily="50" charset="0"/>
                <a:ea typeface="Roboto Mono" pitchFamily="2" charset="0"/>
              </a:rPr>
              <a:t> column to a month data type.</a:t>
            </a: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Account</a:t>
            </a:r>
            <a:r>
              <a:rPr lang="en-US" sz="2667" dirty="0">
                <a:latin typeface="Gidole" panose="02000503000000000000" pitchFamily="50" charset="0"/>
                <a:ea typeface="Roboto Mono" pitchFamily="2" charset="0"/>
              </a:rPr>
              <a:t> column to proper case.</a:t>
            </a:r>
          </a:p>
          <a:p>
            <a:pPr marL="495325" indent="-495325">
              <a:buFont typeface="+mj-lt"/>
              <a:buAutoNum type="arabicPeriod"/>
            </a:pPr>
            <a:r>
              <a:rPr lang="en-US" sz="2667" dirty="0">
                <a:latin typeface="Gidole" panose="02000503000000000000" pitchFamily="50" charset="0"/>
                <a:ea typeface="Roboto Mono" pitchFamily="2" charset="0"/>
              </a:rPr>
              <a:t>Split the </a:t>
            </a:r>
            <a:r>
              <a:rPr lang="en-US" sz="2667" dirty="0">
                <a:latin typeface="Roboto Mono" pitchFamily="2" charset="0"/>
                <a:ea typeface="Roboto Mono" pitchFamily="2" charset="0"/>
              </a:rPr>
              <a:t>Opportunity</a:t>
            </a:r>
            <a:r>
              <a:rPr lang="en-US" sz="2667"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67" dirty="0">
                <a:latin typeface="Roboto Mono" pitchFamily="2" charset="0"/>
                <a:ea typeface="Roboto Mono" pitchFamily="2" charset="0"/>
              </a:rPr>
              <a:t>Vendor</a:t>
            </a:r>
          </a:p>
          <a:p>
            <a:pPr marL="800140" lvl="1" indent="-495325">
              <a:buFont typeface="+mj-lt"/>
              <a:buAutoNum type="alphaUcPeriod"/>
            </a:pPr>
            <a:r>
              <a:rPr lang="en-US" sz="2667" dirty="0">
                <a:latin typeface="Roboto Mono" pitchFamily="2" charset="0"/>
                <a:ea typeface="Roboto Mono" pitchFamily="2" charset="0"/>
              </a:rPr>
              <a:t>Status</a:t>
            </a:r>
          </a:p>
          <a:p>
            <a:pPr marL="800140" lvl="1" indent="-495325">
              <a:buFont typeface="+mj-lt"/>
              <a:buAutoNum type="alphaUcPeriod"/>
            </a:pPr>
            <a:r>
              <a:rPr lang="en-US" sz="2667"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Roboto Mono" pitchFamily="2"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4" y="3663215"/>
            <a:ext cx="5082879" cy="1508939"/>
          </a:xfrm>
          <a:prstGeom prst="rect">
            <a:avLst/>
          </a:prstGeom>
        </p:spPr>
        <p:txBody>
          <a:bodyPr lIns="0" tIns="0" rIns="0" bIns="0" rtlCol="0" anchor="t">
            <a:spAutoFit/>
          </a:bodyPr>
          <a:lstStyle/>
          <a:p>
            <a:pPr marL="304815" indent="-304815">
              <a:lnSpc>
                <a:spcPts val="3015"/>
              </a:lnSpc>
              <a:buFont typeface="Arial" panose="020B0604020202020204" pitchFamily="34" charset="0"/>
              <a:buChar char="•"/>
            </a:pPr>
            <a:r>
              <a:rPr lang="en-US" sz="2267" spc="227"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4" y="3663215"/>
            <a:ext cx="5082879" cy="1508939"/>
          </a:xfrm>
          <a:prstGeom prst="rect">
            <a:avLst/>
          </a:prstGeom>
        </p:spPr>
        <p:txBody>
          <a:bodyPr lIns="0" tIns="0" rIns="0" bIns="0" rtlCol="0" anchor="t">
            <a:spAutoFit/>
          </a:bodyPr>
          <a:lstStyle/>
          <a:p>
            <a:pPr marL="304815" indent="-304815">
              <a:lnSpc>
                <a:spcPts val="3015"/>
              </a:lnSpc>
              <a:buFont typeface="Arial" panose="020B0604020202020204" pitchFamily="34" charset="0"/>
              <a:buChar char="•"/>
            </a:pPr>
            <a:r>
              <a:rPr lang="en-US" sz="2267" spc="227"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Excel to Python (and back)</a:t>
            </a:r>
          </a:p>
        </p:txBody>
      </p:sp>
    </p:spTree>
    <p:extLst>
      <p:ext uri="{BB962C8B-B14F-4D97-AF65-F5344CB8AC3E}">
        <p14:creationId xmlns:p14="http://schemas.microsoft.com/office/powerpoint/2010/main" val="40708888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Lesson objectives</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Python and Excel: yes, </a:t>
            </a:r>
            <a:r>
              <a:rPr lang="en-US" sz="2800" i="1" dirty="0">
                <a:solidFill>
                  <a:srgbClr val="707070"/>
                </a:solidFill>
                <a:latin typeface="Pragmatica" panose="020B0403040502020204" pitchFamily="34" charset="0"/>
              </a:rPr>
              <a:t>and</a:t>
            </a: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Breaking through with Python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Automating with Python</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Agenda:</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Use cases</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Five things to know</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Demo</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B6B9D0AE-A9A0-3089-D6A1-CAC075522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808515"/>
            <a:ext cx="4776385" cy="36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3654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06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US" sz="40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dirty="0">
                <a:solidFill>
                  <a:schemeClr val="hlink"/>
                </a:solidFill>
                <a:latin typeface="Inter"/>
                <a:ea typeface="Inter"/>
                <a:cs typeface="Inter"/>
                <a:sym typeface="Inter"/>
                <a:hlinkClick r:id="rId6"/>
              </a:rPr>
              <a:t>https://www.mrexcel.com/board/threads/excel-2010-plot-lines-between-multiple-ordered-pairs.726760/</a:t>
            </a:r>
            <a:r>
              <a:rPr lang="en" sz="600" dirty="0">
                <a:solidFill>
                  <a:schemeClr val="dk1"/>
                </a:solidFill>
                <a:latin typeface="Inter"/>
                <a:ea typeface="Inter"/>
                <a:cs typeface="Inter"/>
                <a:sym typeface="Inter"/>
              </a:rPr>
              <a:t> </a:t>
            </a:r>
            <a:endParaRPr sz="600" dirty="0">
              <a:solidFill>
                <a:schemeClr val="dk1"/>
              </a:solidFill>
              <a:latin typeface="Inter"/>
              <a:ea typeface="Inter"/>
              <a:cs typeface="Inter"/>
              <a:sym typeface="Inter"/>
            </a:endParaRPr>
          </a:p>
          <a:p>
            <a:pPr marL="0" lvl="0" indent="0" algn="l" rtl="0">
              <a:spcBef>
                <a:spcPts val="0"/>
              </a:spcBef>
              <a:spcAft>
                <a:spcPts val="0"/>
              </a:spcAft>
              <a:buNone/>
            </a:pPr>
            <a:r>
              <a:rPr lang="en" sz="600" u="sng" dirty="0">
                <a:solidFill>
                  <a:schemeClr val="hlink"/>
                </a:solidFill>
                <a:latin typeface="Inter"/>
                <a:ea typeface="Inter"/>
                <a:cs typeface="Inter"/>
                <a:sym typeface="Inter"/>
                <a:hlinkClick r:id="rId7"/>
              </a:rPr>
              <a:t>https://gist.github.com/summerofgeorge/cb214a5c350c378b2107c5cc6385e73f</a:t>
            </a:r>
            <a:r>
              <a:rPr lang="en" sz="600" dirty="0">
                <a:solidFill>
                  <a:schemeClr val="dk1"/>
                </a:solidFill>
                <a:latin typeface="Inter"/>
                <a:ea typeface="Inter"/>
                <a:cs typeface="Inter"/>
                <a:sym typeface="Inter"/>
              </a:rPr>
              <a:t>  </a:t>
            </a:r>
            <a:endParaRPr sz="1100" dirty="0">
              <a:latin typeface="Inter"/>
              <a:ea typeface="Inter"/>
              <a:cs typeface="Inter"/>
              <a:sym typeface="Inter"/>
            </a:endParaRPr>
          </a:p>
        </p:txBody>
      </p:sp>
      <p:pic>
        <p:nvPicPr>
          <p:cNvPr id="12" name="Google Shape;381;p44">
            <a:extLst>
              <a:ext uri="{FF2B5EF4-FFF2-40B4-BE49-F238E27FC236}">
                <a16:creationId xmlns:a16="http://schemas.microsoft.com/office/drawing/2014/main" id="{DAAF0BBD-5035-8C42-3477-EB010DB3FE70}"/>
              </a:ext>
            </a:extLst>
          </p:cNvPr>
          <p:cNvPicPr preferRelativeResize="0"/>
          <p:nvPr/>
        </p:nvPicPr>
        <p:blipFill>
          <a:blip r:embed="rId8">
            <a:alphaModFix/>
          </a:blip>
          <a:stretch>
            <a:fillRect/>
          </a:stretch>
        </p:blipFill>
        <p:spPr>
          <a:xfrm>
            <a:off x="1547752" y="2211798"/>
            <a:ext cx="3170843" cy="3902529"/>
          </a:xfrm>
          <a:prstGeom prst="rect">
            <a:avLst/>
          </a:prstGeom>
          <a:noFill/>
          <a:ln w="9525" cap="flat" cmpd="sng">
            <a:solidFill>
              <a:srgbClr val="BFC0C0"/>
            </a:solidFill>
            <a:prstDash val="solid"/>
            <a:round/>
            <a:headEnd type="none" w="sm" len="sm"/>
            <a:tailEnd type="none" w="sm" len="sm"/>
          </a:ln>
        </p:spPr>
      </p:pic>
      <p:pic>
        <p:nvPicPr>
          <p:cNvPr id="13" name="Google Shape;382;p44">
            <a:extLst>
              <a:ext uri="{FF2B5EF4-FFF2-40B4-BE49-F238E27FC236}">
                <a16:creationId xmlns:a16="http://schemas.microsoft.com/office/drawing/2014/main" id="{9EC45B6E-3F16-BB0D-B2D4-0CDCE6BB2F60}"/>
              </a:ext>
            </a:extLst>
          </p:cNvPr>
          <p:cNvPicPr preferRelativeResize="0"/>
          <p:nvPr/>
        </p:nvPicPr>
        <p:blipFill>
          <a:blip r:embed="rId9">
            <a:alphaModFix/>
          </a:blip>
          <a:stretch>
            <a:fillRect/>
          </a:stretch>
        </p:blipFill>
        <p:spPr>
          <a:xfrm>
            <a:off x="6248400" y="2347042"/>
            <a:ext cx="4974771" cy="3632040"/>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5756248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 index column by group”</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6">
                  <a:extLst>
                    <a:ext uri="{A12FA001-AC4F-418D-AE19-62706E023703}">
                      <ahyp:hlinkClr xmlns:ahyp="http://schemas.microsoft.com/office/drawing/2018/hyperlinkcolor" val="tx"/>
                    </a:ext>
                  </a:extLst>
                </a:hlinkClick>
              </a:rPr>
              <a:t>https://datacornering.com/how-to-create-group-index-with-power-query-or-r/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7">
                  <a:extLst>
                    <a:ext uri="{A12FA001-AC4F-418D-AE19-62706E023703}">
                      <ahyp:hlinkClr xmlns:ahyp="http://schemas.microsoft.com/office/drawing/2018/hyperlinkcolor" val="tx"/>
                    </a:ext>
                  </a:extLst>
                </a:hlinkClick>
              </a:rPr>
              <a:t>https://gist.github.com/summerofgeorge/59642030a112b90d5b04bebf77f53ddd</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389;p45">
            <a:extLst>
              <a:ext uri="{FF2B5EF4-FFF2-40B4-BE49-F238E27FC236}">
                <a16:creationId xmlns:a16="http://schemas.microsoft.com/office/drawing/2014/main" id="{B23A19C4-98E8-5CD8-CF51-E7A0376143F4}"/>
              </a:ext>
            </a:extLst>
          </p:cNvPr>
          <p:cNvPicPr preferRelativeResize="0"/>
          <p:nvPr/>
        </p:nvPicPr>
        <p:blipFill>
          <a:blip r:embed="rId8">
            <a:alphaModFix/>
          </a:blip>
          <a:stretch>
            <a:fillRect/>
          </a:stretch>
        </p:blipFill>
        <p:spPr>
          <a:xfrm>
            <a:off x="439785" y="2542296"/>
            <a:ext cx="4910543" cy="1773408"/>
          </a:xfrm>
          <a:prstGeom prst="rect">
            <a:avLst/>
          </a:prstGeom>
          <a:noFill/>
          <a:ln w="9525" cap="flat" cmpd="sng">
            <a:solidFill>
              <a:srgbClr val="BFC0C0"/>
            </a:solidFill>
            <a:prstDash val="solid"/>
            <a:round/>
            <a:headEnd type="none" w="sm" len="sm"/>
            <a:tailEnd type="none" w="sm" len="sm"/>
          </a:ln>
        </p:spPr>
      </p:pic>
      <p:pic>
        <p:nvPicPr>
          <p:cNvPr id="15" name="Google Shape;390;p45">
            <a:extLst>
              <a:ext uri="{FF2B5EF4-FFF2-40B4-BE49-F238E27FC236}">
                <a16:creationId xmlns:a16="http://schemas.microsoft.com/office/drawing/2014/main" id="{C150C02D-A2C5-30C9-3CEF-445FD209ACFB}"/>
              </a:ext>
            </a:extLst>
          </p:cNvPr>
          <p:cNvPicPr preferRelativeResize="0"/>
          <p:nvPr/>
        </p:nvPicPr>
        <p:blipFill>
          <a:blip r:embed="rId9">
            <a:alphaModFix/>
          </a:blip>
          <a:stretch>
            <a:fillRect/>
          </a:stretch>
        </p:blipFill>
        <p:spPr>
          <a:xfrm>
            <a:off x="6553200" y="2432867"/>
            <a:ext cx="3643080" cy="3966393"/>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573662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 lagged variable”</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https://stackoverflow.com/questions/37446950/powerbi-time-lag-calculation-in-dates-using-query-editor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https://gist.github.com/summerofgeorge/a53be111c3d2b4da5ffaf0d732f3bb53</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2" name="Google Shape;403;p46">
            <a:extLst>
              <a:ext uri="{FF2B5EF4-FFF2-40B4-BE49-F238E27FC236}">
                <a16:creationId xmlns:a16="http://schemas.microsoft.com/office/drawing/2014/main" id="{D8E1D84A-702C-75BE-94A2-2BEE1FC25827}"/>
              </a:ext>
            </a:extLst>
          </p:cNvPr>
          <p:cNvPicPr preferRelativeResize="0"/>
          <p:nvPr/>
        </p:nvPicPr>
        <p:blipFill>
          <a:blip r:embed="rId8">
            <a:alphaModFix/>
          </a:blip>
          <a:stretch>
            <a:fillRect/>
          </a:stretch>
        </p:blipFill>
        <p:spPr>
          <a:xfrm>
            <a:off x="567449" y="2474267"/>
            <a:ext cx="4380108" cy="1455475"/>
          </a:xfrm>
          <a:prstGeom prst="rect">
            <a:avLst/>
          </a:prstGeom>
          <a:noFill/>
          <a:ln w="9525" cap="flat" cmpd="sng">
            <a:solidFill>
              <a:srgbClr val="BFC0C0"/>
            </a:solidFill>
            <a:prstDash val="solid"/>
            <a:round/>
            <a:headEnd type="none" w="sm" len="sm"/>
            <a:tailEnd type="none" w="sm" len="sm"/>
          </a:ln>
        </p:spPr>
      </p:pic>
      <p:pic>
        <p:nvPicPr>
          <p:cNvPr id="13" name="Google Shape;404;p46">
            <a:extLst>
              <a:ext uri="{FF2B5EF4-FFF2-40B4-BE49-F238E27FC236}">
                <a16:creationId xmlns:a16="http://schemas.microsoft.com/office/drawing/2014/main" id="{894A03BE-9D5E-32F6-A3C6-5D50F3DD8182}"/>
              </a:ext>
            </a:extLst>
          </p:cNvPr>
          <p:cNvPicPr preferRelativeResize="0"/>
          <p:nvPr/>
        </p:nvPicPr>
        <p:blipFill>
          <a:blip r:embed="rId9">
            <a:alphaModFix/>
          </a:blip>
          <a:stretch>
            <a:fillRect/>
          </a:stretch>
        </p:blipFill>
        <p:spPr>
          <a:xfrm>
            <a:off x="5775030" y="2474267"/>
            <a:ext cx="5118994" cy="3091624"/>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6384755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know what percent of each column are missing values”</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https://docs.microsoft.com/en-us/power-query/data-profiling-tools</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https://gist.github.com/summerofgeorge/23202b54454af7518dd9fe5c3baec7dc</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414;p47">
            <a:extLst>
              <a:ext uri="{FF2B5EF4-FFF2-40B4-BE49-F238E27FC236}">
                <a16:creationId xmlns:a16="http://schemas.microsoft.com/office/drawing/2014/main" id="{173DF803-AF42-712B-2E7F-B5D53E591ECA}"/>
              </a:ext>
            </a:extLst>
          </p:cNvPr>
          <p:cNvPicPr preferRelativeResize="0"/>
          <p:nvPr/>
        </p:nvPicPr>
        <p:blipFill rotWithShape="1">
          <a:blip r:embed="rId8">
            <a:alphaModFix/>
          </a:blip>
          <a:srcRect r="52118" b="63815"/>
          <a:stretch/>
        </p:blipFill>
        <p:spPr>
          <a:xfrm>
            <a:off x="416406" y="2240045"/>
            <a:ext cx="5118979" cy="2261198"/>
          </a:xfrm>
          <a:prstGeom prst="rect">
            <a:avLst/>
          </a:prstGeom>
          <a:noFill/>
          <a:ln w="9525" cap="flat" cmpd="sng">
            <a:solidFill>
              <a:srgbClr val="BFC0C0"/>
            </a:solidFill>
            <a:prstDash val="solid"/>
            <a:round/>
            <a:headEnd type="none" w="sm" len="sm"/>
            <a:tailEnd type="none" w="sm" len="sm"/>
          </a:ln>
        </p:spPr>
      </p:pic>
      <p:pic>
        <p:nvPicPr>
          <p:cNvPr id="15" name="Google Shape;415;p47">
            <a:extLst>
              <a:ext uri="{FF2B5EF4-FFF2-40B4-BE49-F238E27FC236}">
                <a16:creationId xmlns:a16="http://schemas.microsoft.com/office/drawing/2014/main" id="{3B4606E6-85BE-0A5F-377A-3E816F09B1EC}"/>
              </a:ext>
            </a:extLst>
          </p:cNvPr>
          <p:cNvPicPr preferRelativeResize="0"/>
          <p:nvPr/>
        </p:nvPicPr>
        <p:blipFill>
          <a:blip r:embed="rId9">
            <a:alphaModFix/>
          </a:blip>
          <a:stretch>
            <a:fillRect/>
          </a:stretch>
        </p:blipFill>
        <p:spPr>
          <a:xfrm>
            <a:off x="6096001" y="2329338"/>
            <a:ext cx="5039170" cy="349996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1047503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pick a row at random from my very large dataset”</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https://chandoo.org/wp/power-query-random-sample/</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https://gist.github.com/summerofgeorge/631ad40ef849886aee6840a497088aa7</a:t>
            </a:r>
            <a:r>
              <a:rPr lang="en-US" sz="900" dirty="0">
                <a:solidFill>
                  <a:schemeClr val="dk1"/>
                </a:solidFill>
              </a:rPr>
              <a:t> </a:t>
            </a:r>
            <a:endParaRPr lang="en-US" sz="800" dirty="0"/>
          </a:p>
        </p:txBody>
      </p:sp>
      <p:pic>
        <p:nvPicPr>
          <p:cNvPr id="12" name="Google Shape;425;p48">
            <a:extLst>
              <a:ext uri="{FF2B5EF4-FFF2-40B4-BE49-F238E27FC236}">
                <a16:creationId xmlns:a16="http://schemas.microsoft.com/office/drawing/2014/main" id="{5CC1370C-6166-871E-16C1-8197252CDCD3}"/>
              </a:ext>
            </a:extLst>
          </p:cNvPr>
          <p:cNvPicPr preferRelativeResize="0"/>
          <p:nvPr/>
        </p:nvPicPr>
        <p:blipFill>
          <a:blip r:embed="rId8">
            <a:alphaModFix/>
          </a:blip>
          <a:stretch>
            <a:fillRect/>
          </a:stretch>
        </p:blipFill>
        <p:spPr>
          <a:xfrm>
            <a:off x="571014" y="2591360"/>
            <a:ext cx="4572486" cy="3181885"/>
          </a:xfrm>
          <a:prstGeom prst="rect">
            <a:avLst/>
          </a:prstGeom>
          <a:noFill/>
          <a:ln w="9525" cap="flat" cmpd="sng">
            <a:solidFill>
              <a:srgbClr val="BFC0C0"/>
            </a:solidFill>
            <a:prstDash val="solid"/>
            <a:round/>
            <a:headEnd type="none" w="sm" len="sm"/>
            <a:tailEnd type="none" w="sm" len="sm"/>
          </a:ln>
        </p:spPr>
      </p:pic>
      <p:pic>
        <p:nvPicPr>
          <p:cNvPr id="13" name="Google Shape;426;p48">
            <a:extLst>
              <a:ext uri="{FF2B5EF4-FFF2-40B4-BE49-F238E27FC236}">
                <a16:creationId xmlns:a16="http://schemas.microsoft.com/office/drawing/2014/main" id="{8850518B-33BC-0C76-C473-11912CD61C94}"/>
              </a:ext>
            </a:extLst>
          </p:cNvPr>
          <p:cNvPicPr preferRelativeResize="0"/>
          <p:nvPr/>
        </p:nvPicPr>
        <p:blipFill>
          <a:blip r:embed="rId9">
            <a:alphaModFix/>
          </a:blip>
          <a:stretch>
            <a:fillRect/>
          </a:stretch>
        </p:blipFill>
        <p:spPr>
          <a:xfrm>
            <a:off x="6863443" y="2510681"/>
            <a:ext cx="4199139" cy="198608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926252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 </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unkempt and unanalyzed data’s time is over. </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31797503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8842792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4741426"/>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1688</TotalTime>
  <Words>6344</Words>
  <Application>Microsoft Office PowerPoint</Application>
  <PresentationFormat>Widescreen</PresentationFormat>
  <Paragraphs>676</Paragraphs>
  <Slides>114</Slides>
  <Notes>104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114</vt:i4>
      </vt:variant>
    </vt:vector>
  </HeadingPairs>
  <TitlesOfParts>
    <vt:vector size="130" baseType="lpstr">
      <vt:lpstr>Aliens &amp; cows</vt:lpstr>
      <vt:lpstr>Arial</vt:lpstr>
      <vt:lpstr>Calibri</vt:lpstr>
      <vt:lpstr>Calibri Light</vt:lpstr>
      <vt:lpstr>Consolas</vt:lpstr>
      <vt:lpstr>Georgia</vt:lpstr>
      <vt:lpstr>Gidole</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 data-baseball.ipynb</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162</cp:revision>
  <dcterms:created xsi:type="dcterms:W3CDTF">2019-10-19T21:47:18Z</dcterms:created>
  <dcterms:modified xsi:type="dcterms:W3CDTF">2022-05-16T13:54:19Z</dcterms:modified>
</cp:coreProperties>
</file>